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0099CC"/>
    <a:srgbClr val="00FFFF"/>
    <a:srgbClr val="66CCFF"/>
    <a:srgbClr val="3333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6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00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5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5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3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5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8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7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75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39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B5B3-7B55-4884-989A-147637153890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81EB-3E04-469C-B3A4-6E68FC5F0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4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inweisgeber@haus-lindenhof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432" y="378025"/>
            <a:ext cx="2359356" cy="88399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92071" y="1586554"/>
            <a:ext cx="851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de-DE" sz="1200" dirty="0" smtClean="0">
                <a:latin typeface="ScalaSansLF-Regular" panose="02000503020000020003" pitchFamily="2" charset="0"/>
              </a:rPr>
              <a:t>Was regelt das Gesetz über Verstöße?</a:t>
            </a:r>
          </a:p>
          <a:p>
            <a:r>
              <a:rPr lang="de-DE" sz="1200" dirty="0" smtClean="0">
                <a:latin typeface="ScalaSansLF-Regular" panose="02000503020000020003" pitchFamily="2" charset="0"/>
              </a:rPr>
              <a:t>	Das Gesetz regelt den Schutz natürlicher Personen, die im Rahmen ihrer beruflichen Tätigkeit </a:t>
            </a:r>
            <a:endParaRPr lang="de-DE" sz="1200" dirty="0">
              <a:latin typeface="ScalaSansLF-Regular" panose="02000503020000020003" pitchFamily="2" charset="0"/>
            </a:endParaRPr>
          </a:p>
          <a:p>
            <a:r>
              <a:rPr lang="de-DE" sz="1200" dirty="0" smtClean="0">
                <a:latin typeface="ScalaSansLF-Regular" panose="02000503020000020003" pitchFamily="2" charset="0"/>
              </a:rPr>
              <a:t>	Informationen über Verstöße erlangt haben und diese an die internen oder externen Meldestellen </a:t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weitergeben (hinweisgebende Personen).</a:t>
            </a:r>
            <a:endParaRPr lang="de-DE" sz="1200" dirty="0">
              <a:latin typeface="ScalaSansLF-Regular" panose="02000503020000020003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92069" y="2600745"/>
            <a:ext cx="871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de-DE" sz="1200" dirty="0" smtClean="0">
                <a:latin typeface="ScalaSansLF-Regular" panose="02000503020000020003" pitchFamily="2" charset="0"/>
              </a:rPr>
              <a:t>Was ist die EU-Whistleblower-Richtlinie? </a:t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Eine europaweit geltende Richtlinie zum Schutz von Hinweisgeber*innen in Unternehmen und </a:t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Organisationen. Das Hinweisgeberschutzgesetz </a:t>
            </a:r>
            <a:r>
              <a:rPr lang="de-DE" sz="1200" dirty="0">
                <a:latin typeface="ScalaSansLF-Regular" panose="02000503020000020003" pitchFamily="2" charset="0"/>
              </a:rPr>
              <a:t>verbietet jegliche Repressalien und </a:t>
            </a:r>
            <a:r>
              <a:rPr lang="de-DE" sz="1200" dirty="0" smtClean="0">
                <a:latin typeface="ScalaSansLF-Regular" panose="02000503020000020003" pitchFamily="2" charset="0"/>
              </a:rPr>
              <a:t>Vergeltungs-</a:t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maßnahmen gegenüber Whistleblowern</a:t>
            </a:r>
            <a:r>
              <a:rPr lang="de-DE" sz="1200" dirty="0">
                <a:latin typeface="ScalaSansLF-Regular" panose="02000503020000020003" pitchFamily="2" charset="0"/>
              </a:rPr>
              <a:t>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92071" y="3569837"/>
            <a:ext cx="8512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de-DE" sz="1200" dirty="0" smtClean="0">
                <a:latin typeface="ScalaSansLF-Regular" panose="02000503020000020003" pitchFamily="2" charset="0"/>
              </a:rPr>
              <a:t>§2 Abs. 1 </a:t>
            </a:r>
            <a:r>
              <a:rPr lang="de-DE" sz="1200" dirty="0" err="1" smtClean="0">
                <a:latin typeface="ScalaSansLF-Regular" panose="02000503020000020003" pitchFamily="2" charset="0"/>
              </a:rPr>
              <a:t>HinschG</a:t>
            </a:r>
            <a:r>
              <a:rPr lang="de-DE" sz="1200" dirty="0" smtClean="0">
                <a:latin typeface="ScalaSansLF-Regular" panose="02000503020000020003" pitchFamily="2" charset="0"/>
              </a:rPr>
              <a:t> E: Das Gesetz gilt für die Meldung oder Offenlegung von Informationen über </a:t>
            </a:r>
          </a:p>
          <a:p>
            <a:r>
              <a:rPr lang="de-DE" sz="1200" dirty="0" smtClean="0">
                <a:latin typeface="ScalaSansLF-Regular" panose="02000503020000020003" pitchFamily="2" charset="0"/>
              </a:rPr>
              <a:t>	1. Verstöße, die strafbewehrt sind,</a:t>
            </a:r>
          </a:p>
          <a:p>
            <a:r>
              <a:rPr lang="de-DE" sz="1200" dirty="0" smtClean="0">
                <a:latin typeface="ScalaSansLF-Regular" panose="02000503020000020003" pitchFamily="2" charset="0"/>
              </a:rPr>
              <a:t>	2. Verstöße, die bußgeldbewehrt sind, soweit die verletzte Vorschrift dem Schutz von Leben, Leib </a:t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oder Gesundheit oder dem Schutz der Rechte von Beschäftigten oder ihrer Vertretungsorgane dient,</a:t>
            </a:r>
          </a:p>
          <a:p>
            <a:r>
              <a:rPr lang="de-DE" sz="1200" dirty="0" smtClean="0">
                <a:latin typeface="ScalaSansLF-Regular" panose="02000503020000020003" pitchFamily="2" charset="0"/>
              </a:rPr>
              <a:t>	3. sonstige Verstöße gegen Rechtsvorschriften des Bundes und der Länder sowie unmittelbar </a:t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geltende Rechtsakte der Europäischen Union</a:t>
            </a:r>
            <a:endParaRPr lang="de-DE" sz="1200" dirty="0">
              <a:latin typeface="ScalaSansLF-Regular" panose="02000503020000020003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92070" y="5013667"/>
            <a:ext cx="85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de-DE" sz="1200" b="1" dirty="0" smtClean="0">
                <a:latin typeface="ScalaSansLF-Regular" panose="02000503020000020003" pitchFamily="2" charset="0"/>
              </a:rPr>
              <a:t>Wie kann ich Verstöße melden?</a:t>
            </a:r>
          </a:p>
          <a:p>
            <a:r>
              <a:rPr lang="de-DE" sz="1200" dirty="0" smtClean="0">
                <a:latin typeface="ScalaSansLF-Regular" panose="02000503020000020003" pitchFamily="2" charset="0"/>
              </a:rPr>
              <a:t>	In jedem Fall gilt: </a:t>
            </a:r>
            <a:r>
              <a:rPr lang="de-DE" sz="1200" dirty="0">
                <a:latin typeface="ScalaSansLF-Regular" panose="02000503020000020003" pitchFamily="2" charset="0"/>
              </a:rPr>
              <a:t>Die Meldung kann per E-Mail an die Adresse </a:t>
            </a:r>
            <a:r>
              <a:rPr lang="de-DE" sz="1200" b="1" dirty="0" smtClean="0">
                <a:solidFill>
                  <a:srgbClr val="3366FF"/>
                </a:solidFill>
                <a:latin typeface="ScalaSansLF-Regular" panose="02000503020000020003" pitchFamily="2" charset="0"/>
                <a:hlinkClick r:id="rId3"/>
              </a:rPr>
              <a:t>hinweisgeber@haus-lindenhof.de</a:t>
            </a:r>
            <a:r>
              <a:rPr lang="de-DE" sz="12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  <a:t> </a:t>
            </a:r>
            <a:br>
              <a:rPr lang="de-DE" sz="12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</a:br>
            <a:r>
              <a:rPr lang="de-DE" sz="12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  <a:t>	</a:t>
            </a:r>
            <a:r>
              <a:rPr lang="de-DE" sz="1200" dirty="0" smtClean="0">
                <a:latin typeface="ScalaSansLF-Regular" panose="02000503020000020003" pitchFamily="2" charset="0"/>
              </a:rPr>
              <a:t>oder durch eine persönliche </a:t>
            </a:r>
            <a:r>
              <a:rPr lang="de-DE" sz="1200" dirty="0">
                <a:latin typeface="ScalaSansLF-Regular" panose="02000503020000020003" pitchFamily="2" charset="0"/>
              </a:rPr>
              <a:t>Kontaktaufnahme oder mittels eines dafür vorgesehenen </a:t>
            </a:r>
            <a:r>
              <a:rPr lang="de-DE" sz="1200" dirty="0" smtClean="0">
                <a:latin typeface="ScalaSansLF-Regular" panose="02000503020000020003" pitchFamily="2" charset="0"/>
              </a:rPr>
              <a:t/>
            </a:r>
            <a:br>
              <a:rPr lang="de-DE" sz="1200" dirty="0" smtClean="0">
                <a:latin typeface="ScalaSansLF-Regular" panose="02000503020000020003" pitchFamily="2" charset="0"/>
              </a:rPr>
            </a:br>
            <a:r>
              <a:rPr lang="de-DE" sz="1200" dirty="0" smtClean="0">
                <a:latin typeface="ScalaSansLF-Regular" panose="02000503020000020003" pitchFamily="2" charset="0"/>
              </a:rPr>
              <a:t>	Meldeformulars (über </a:t>
            </a:r>
            <a:r>
              <a:rPr lang="de-DE" sz="1200" dirty="0">
                <a:latin typeface="ScalaSansLF-Regular" panose="02000503020000020003" pitchFamily="2" charset="0"/>
              </a:rPr>
              <a:t>die Website https://www.haus-lindenhof.de/hinweisgeber) abgegeben werden.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676190" y="6416593"/>
            <a:ext cx="251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  <a:t>Verwenden Sie den QR-Code</a:t>
            </a:r>
            <a:endParaRPr lang="de-DE" sz="1400" dirty="0">
              <a:solidFill>
                <a:srgbClr val="3366FF"/>
              </a:solidFill>
              <a:latin typeface="ScalaSansLF-Regular" panose="02000503020000020003" pitchFamily="2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92073" y="6416594"/>
            <a:ext cx="5290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  <a:t>Nähere Informationen entnehmen Sie der Richtlinie</a:t>
            </a:r>
            <a:endParaRPr lang="de-DE" sz="1400" dirty="0">
              <a:solidFill>
                <a:srgbClr val="3366FF"/>
              </a:solidFill>
              <a:latin typeface="ScalaSansLF-Regular" panose="02000503020000020003" pitchFamily="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92073" y="378025"/>
            <a:ext cx="7396250" cy="646331"/>
          </a:xfrm>
          <a:prstGeom prst="rect">
            <a:avLst/>
          </a:prstGeom>
          <a:solidFill>
            <a:schemeClr val="bg1"/>
          </a:solidFill>
          <a:effectLst>
            <a:glow>
              <a:schemeClr val="bg1">
                <a:alpha val="40000"/>
              </a:schemeClr>
            </a:glow>
            <a:softEdge rad="292100"/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ScalaSansLF-Regular" panose="02000503020000020003" pitchFamily="2" charset="0"/>
              </a:rPr>
              <a:t>Ist es nicht ungerecht, wenn Zivilcourage in diesem Land bestraft wird? Hinweisgeberschutzgesetz/Whistleblowing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190" y="2838411"/>
            <a:ext cx="3496659" cy="19895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1291" y="6061874"/>
            <a:ext cx="662497" cy="6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2073" y="378025"/>
            <a:ext cx="7396250" cy="646331"/>
          </a:xfrm>
          <a:prstGeom prst="rect">
            <a:avLst/>
          </a:prstGeom>
          <a:solidFill>
            <a:schemeClr val="bg1"/>
          </a:solidFill>
          <a:effectLst>
            <a:glow>
              <a:schemeClr val="bg1">
                <a:alpha val="40000"/>
              </a:schemeClr>
            </a:glow>
            <a:softEdge rad="292100"/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ScalaSansLF-Regular" panose="02000503020000020003" pitchFamily="2" charset="0"/>
              </a:rPr>
              <a:t>Ist es nicht ungerecht, wenn Zivilcourage in diesem Land bestraft wird? Hinweisgeberschutzgesetz/Whistleblowing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432" y="378025"/>
            <a:ext cx="2359356" cy="88399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92073" y="6416594"/>
            <a:ext cx="5290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  <a:t>Nähere Informationen entnehmen Sie der Richtlinie</a:t>
            </a:r>
            <a:endParaRPr lang="de-DE" sz="1400" dirty="0">
              <a:solidFill>
                <a:srgbClr val="3366FF"/>
              </a:solidFill>
              <a:latin typeface="ScalaSansLF-Regular" panose="02000503020000020003" pitchFamily="2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892073" y="1635628"/>
            <a:ext cx="7034915" cy="4194722"/>
            <a:chOff x="1253084" y="1818523"/>
            <a:chExt cx="7253643" cy="4341462"/>
          </a:xfrm>
        </p:grpSpPr>
        <p:sp>
          <p:nvSpPr>
            <p:cNvPr id="15" name="Gerader Verbinder 14"/>
            <p:cNvSpPr/>
            <p:nvPr/>
          </p:nvSpPr>
          <p:spPr>
            <a:xfrm>
              <a:off x="3566710" y="5777701"/>
              <a:ext cx="430622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Gerader Verbinder 15"/>
            <p:cNvSpPr/>
            <p:nvPr/>
          </p:nvSpPr>
          <p:spPr>
            <a:xfrm>
              <a:off x="3566710" y="5051361"/>
              <a:ext cx="3638921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Gerader Verbinder 16"/>
            <p:cNvSpPr/>
            <p:nvPr/>
          </p:nvSpPr>
          <p:spPr>
            <a:xfrm>
              <a:off x="3566710" y="4036184"/>
              <a:ext cx="3398082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Gerader Verbinder 17"/>
            <p:cNvSpPr/>
            <p:nvPr/>
          </p:nvSpPr>
          <p:spPr>
            <a:xfrm>
              <a:off x="3566710" y="3021007"/>
              <a:ext cx="3638921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Gerader Verbinder 18"/>
            <p:cNvSpPr/>
            <p:nvPr/>
          </p:nvSpPr>
          <p:spPr>
            <a:xfrm>
              <a:off x="3566710" y="2294667"/>
              <a:ext cx="4306220" cy="0"/>
            </a:xfrm>
            <a:prstGeom prst="lin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Ellipse 19"/>
            <p:cNvSpPr/>
            <p:nvPr/>
          </p:nvSpPr>
          <p:spPr>
            <a:xfrm>
              <a:off x="1253084" y="2003729"/>
              <a:ext cx="4221521" cy="413201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254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ihandform 20"/>
            <p:cNvSpPr/>
            <p:nvPr/>
          </p:nvSpPr>
          <p:spPr>
            <a:xfrm>
              <a:off x="2189345" y="3545235"/>
              <a:ext cx="2718466" cy="1401709"/>
            </a:xfrm>
            <a:custGeom>
              <a:avLst/>
              <a:gdLst>
                <a:gd name="connsiteX0" fmla="*/ 0 w 2718466"/>
                <a:gd name="connsiteY0" fmla="*/ 0 h 1401709"/>
                <a:gd name="connsiteX1" fmla="*/ 2718466 w 2718466"/>
                <a:gd name="connsiteY1" fmla="*/ 0 h 1401709"/>
                <a:gd name="connsiteX2" fmla="*/ 2718466 w 2718466"/>
                <a:gd name="connsiteY2" fmla="*/ 1401709 h 1401709"/>
                <a:gd name="connsiteX3" fmla="*/ 0 w 2718466"/>
                <a:gd name="connsiteY3" fmla="*/ 1401709 h 1401709"/>
                <a:gd name="connsiteX4" fmla="*/ 0 w 2718466"/>
                <a:gd name="connsiteY4" fmla="*/ 0 h 140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466" h="1401709">
                  <a:moveTo>
                    <a:pt x="0" y="0"/>
                  </a:moveTo>
                  <a:lnTo>
                    <a:pt x="2718466" y="0"/>
                  </a:lnTo>
                  <a:lnTo>
                    <a:pt x="2718466" y="1401709"/>
                  </a:lnTo>
                  <a:lnTo>
                    <a:pt x="0" y="140170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742159" y="1957675"/>
              <a:ext cx="764568" cy="764568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254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ihandform 22"/>
            <p:cNvSpPr/>
            <p:nvPr/>
          </p:nvSpPr>
          <p:spPr>
            <a:xfrm>
              <a:off x="6735877" y="1818523"/>
              <a:ext cx="1062701" cy="764568"/>
            </a:xfrm>
            <a:custGeom>
              <a:avLst/>
              <a:gdLst>
                <a:gd name="connsiteX0" fmla="*/ 0 w 709288"/>
                <a:gd name="connsiteY0" fmla="*/ 0 h 764568"/>
                <a:gd name="connsiteX1" fmla="*/ 709288 w 709288"/>
                <a:gd name="connsiteY1" fmla="*/ 0 h 764568"/>
                <a:gd name="connsiteX2" fmla="*/ 709288 w 709288"/>
                <a:gd name="connsiteY2" fmla="*/ 764568 h 764568"/>
                <a:gd name="connsiteX3" fmla="*/ 0 w 709288"/>
                <a:gd name="connsiteY3" fmla="*/ 764568 h 764568"/>
                <a:gd name="connsiteX4" fmla="*/ 0 w 709288"/>
                <a:gd name="connsiteY4" fmla="*/ 0 h 76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288" h="764568">
                  <a:moveTo>
                    <a:pt x="0" y="0"/>
                  </a:moveTo>
                  <a:lnTo>
                    <a:pt x="709288" y="0"/>
                  </a:lnTo>
                  <a:lnTo>
                    <a:pt x="709288" y="764568"/>
                  </a:lnTo>
                  <a:lnTo>
                    <a:pt x="0" y="764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latin typeface="ScalaSansLF-Regular" panose="02000503020000020003" pitchFamily="2" charset="0"/>
                </a:rPr>
                <a:t>EU-Richtlinie</a:t>
              </a:r>
              <a:endParaRPr lang="de-DE" sz="1200" kern="1200" dirty="0">
                <a:latin typeface="ScalaSansLF-Regular" panose="02000503020000020003" pitchFamily="2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6823348" y="2638722"/>
              <a:ext cx="764568" cy="76456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254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ihandform 24"/>
            <p:cNvSpPr/>
            <p:nvPr/>
          </p:nvSpPr>
          <p:spPr>
            <a:xfrm>
              <a:off x="5165068" y="2442525"/>
              <a:ext cx="2346636" cy="764568"/>
            </a:xfrm>
            <a:custGeom>
              <a:avLst/>
              <a:gdLst>
                <a:gd name="connsiteX0" fmla="*/ 0 w 2346636"/>
                <a:gd name="connsiteY0" fmla="*/ 0 h 764568"/>
                <a:gd name="connsiteX1" fmla="*/ 2346636 w 2346636"/>
                <a:gd name="connsiteY1" fmla="*/ 0 h 764568"/>
                <a:gd name="connsiteX2" fmla="*/ 2346636 w 2346636"/>
                <a:gd name="connsiteY2" fmla="*/ 764568 h 764568"/>
                <a:gd name="connsiteX3" fmla="*/ 0 w 2346636"/>
                <a:gd name="connsiteY3" fmla="*/ 764568 h 764568"/>
                <a:gd name="connsiteX4" fmla="*/ 0 w 2346636"/>
                <a:gd name="connsiteY4" fmla="*/ 0 h 76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6636" h="764568">
                  <a:moveTo>
                    <a:pt x="0" y="0"/>
                  </a:moveTo>
                  <a:lnTo>
                    <a:pt x="2346636" y="0"/>
                  </a:lnTo>
                  <a:lnTo>
                    <a:pt x="2346636" y="764568"/>
                  </a:lnTo>
                  <a:lnTo>
                    <a:pt x="0" y="764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latin typeface="ScalaSansLF-Regular" panose="02000503020000020003" pitchFamily="2" charset="0"/>
                </a:rPr>
                <a:t>Missstand oder auf </a:t>
              </a:r>
              <a:r>
                <a:rPr lang="de-DE" sz="1200" kern="1200" dirty="0" smtClean="0">
                  <a:latin typeface="ScalaSansLF-Regular" panose="02000503020000020003" pitchFamily="2" charset="0"/>
                </a:rPr>
                <a:t/>
              </a:r>
              <a:br>
                <a:rPr lang="de-DE" sz="1200" kern="1200" dirty="0" smtClean="0">
                  <a:latin typeface="ScalaSansLF-Regular" panose="02000503020000020003" pitchFamily="2" charset="0"/>
                </a:rPr>
              </a:br>
              <a:r>
                <a:rPr lang="de-DE" sz="1200" kern="1200" dirty="0" smtClean="0">
                  <a:latin typeface="ScalaSansLF-Regular" panose="02000503020000020003" pitchFamily="2" charset="0"/>
                </a:rPr>
                <a:t>einen Vorfall </a:t>
              </a:r>
              <a:r>
                <a:rPr lang="de-DE" sz="1200" kern="1200" dirty="0" smtClean="0">
                  <a:latin typeface="ScalaSansLF-Regular" panose="02000503020000020003" pitchFamily="2" charset="0"/>
                </a:rPr>
                <a:t>hinweisen.</a:t>
              </a:r>
              <a:endParaRPr lang="de-DE" sz="1200" kern="1200" dirty="0">
                <a:latin typeface="ScalaSansLF-Regular" panose="02000503020000020003" pitchFamily="2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6582509" y="3650291"/>
              <a:ext cx="764568" cy="76456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254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ihandform 26"/>
            <p:cNvSpPr/>
            <p:nvPr/>
          </p:nvSpPr>
          <p:spPr>
            <a:xfrm>
              <a:off x="4595458" y="3447027"/>
              <a:ext cx="2103639" cy="764568"/>
            </a:xfrm>
            <a:custGeom>
              <a:avLst/>
              <a:gdLst>
                <a:gd name="connsiteX0" fmla="*/ 0 w 2103639"/>
                <a:gd name="connsiteY0" fmla="*/ 0 h 764568"/>
                <a:gd name="connsiteX1" fmla="*/ 2103639 w 2103639"/>
                <a:gd name="connsiteY1" fmla="*/ 0 h 764568"/>
                <a:gd name="connsiteX2" fmla="*/ 2103639 w 2103639"/>
                <a:gd name="connsiteY2" fmla="*/ 764568 h 764568"/>
                <a:gd name="connsiteX3" fmla="*/ 0 w 2103639"/>
                <a:gd name="connsiteY3" fmla="*/ 764568 h 764568"/>
                <a:gd name="connsiteX4" fmla="*/ 0 w 2103639"/>
                <a:gd name="connsiteY4" fmla="*/ 0 h 76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639" h="764568">
                  <a:moveTo>
                    <a:pt x="0" y="0"/>
                  </a:moveTo>
                  <a:lnTo>
                    <a:pt x="2103639" y="0"/>
                  </a:lnTo>
                  <a:lnTo>
                    <a:pt x="2103639" y="764568"/>
                  </a:lnTo>
                  <a:lnTo>
                    <a:pt x="0" y="764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latin typeface="ScalaSansLF-Regular" panose="02000503020000020003" pitchFamily="2" charset="0"/>
                </a:rPr>
                <a:t>Obliegenheit zur Aufklärung </a:t>
              </a:r>
              <a:r>
                <a:rPr lang="de-DE" sz="1200" kern="1200" dirty="0" smtClean="0">
                  <a:latin typeface="ScalaSansLF-Regular" panose="02000503020000020003" pitchFamily="2" charset="0"/>
                </a:rPr>
                <a:t/>
              </a:r>
              <a:br>
                <a:rPr lang="de-DE" sz="1200" kern="1200" dirty="0" smtClean="0">
                  <a:latin typeface="ScalaSansLF-Regular" panose="02000503020000020003" pitchFamily="2" charset="0"/>
                </a:rPr>
              </a:br>
              <a:r>
                <a:rPr lang="de-DE" sz="1200" kern="1200" dirty="0" smtClean="0">
                  <a:latin typeface="ScalaSansLF-Regular" panose="02000503020000020003" pitchFamily="2" charset="0"/>
                </a:rPr>
                <a:t>der </a:t>
              </a:r>
              <a:r>
                <a:rPr lang="de-DE" sz="1200" kern="1200" dirty="0" smtClean="0">
                  <a:latin typeface="ScalaSansLF-Regular" panose="02000503020000020003" pitchFamily="2" charset="0"/>
                </a:rPr>
                <a:t>gemeldeten Sachverhalte</a:t>
              </a:r>
              <a:endParaRPr lang="de-DE" sz="1200" kern="1200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823348" y="4669077"/>
              <a:ext cx="764568" cy="764568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254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ihandform 28"/>
            <p:cNvSpPr/>
            <p:nvPr/>
          </p:nvSpPr>
          <p:spPr>
            <a:xfrm>
              <a:off x="4958051" y="4460306"/>
              <a:ext cx="2087315" cy="764568"/>
            </a:xfrm>
            <a:custGeom>
              <a:avLst/>
              <a:gdLst>
                <a:gd name="connsiteX0" fmla="*/ 0 w 2087316"/>
                <a:gd name="connsiteY0" fmla="*/ 0 h 764568"/>
                <a:gd name="connsiteX1" fmla="*/ 2087316 w 2087316"/>
                <a:gd name="connsiteY1" fmla="*/ 0 h 764568"/>
                <a:gd name="connsiteX2" fmla="*/ 2087316 w 2087316"/>
                <a:gd name="connsiteY2" fmla="*/ 764568 h 764568"/>
                <a:gd name="connsiteX3" fmla="*/ 0 w 2087316"/>
                <a:gd name="connsiteY3" fmla="*/ 764568 h 764568"/>
                <a:gd name="connsiteX4" fmla="*/ 0 w 2087316"/>
                <a:gd name="connsiteY4" fmla="*/ 0 h 76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316" h="764568">
                  <a:moveTo>
                    <a:pt x="0" y="0"/>
                  </a:moveTo>
                  <a:lnTo>
                    <a:pt x="2087316" y="0"/>
                  </a:lnTo>
                  <a:lnTo>
                    <a:pt x="2087316" y="764568"/>
                  </a:lnTo>
                  <a:lnTo>
                    <a:pt x="0" y="764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0" i="0" kern="1200" dirty="0" smtClean="0">
                  <a:effectLst/>
                  <a:latin typeface="ScalaSansLF-Regular" panose="02000503020000020003" pitchFamily="2" charset="0"/>
                </a:rPr>
                <a:t>Repressalienverbot -  also </a:t>
              </a:r>
              <a:br>
                <a:rPr lang="de-DE" sz="1200" b="0" i="0" kern="1200" dirty="0" smtClean="0">
                  <a:effectLst/>
                  <a:latin typeface="ScalaSansLF-Regular" panose="02000503020000020003" pitchFamily="2" charset="0"/>
                </a:rPr>
              </a:br>
              <a:r>
                <a:rPr lang="de-DE" sz="1200" b="0" i="0" kern="1200" dirty="0" smtClean="0">
                  <a:effectLst/>
                  <a:latin typeface="ScalaSansLF-Regular" panose="02000503020000020003" pitchFamily="2" charset="0"/>
                </a:rPr>
                <a:t>Schutz </a:t>
              </a:r>
              <a:r>
                <a:rPr lang="de-DE" sz="1200" b="0" i="0" kern="1200" dirty="0" smtClean="0">
                  <a:effectLst/>
                  <a:latin typeface="ScalaSansLF-Regular" panose="02000503020000020003" pitchFamily="2" charset="0"/>
                </a:rPr>
                <a:t>des Whistleblowers</a:t>
              </a:r>
              <a:endParaRPr lang="de-DE" sz="1200" b="0" i="0" kern="1200" dirty="0">
                <a:effectLst/>
                <a:latin typeface="ScalaSansLF-Regular" panose="02000503020000020003" pitchFamily="2" charset="0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7494557" y="5395417"/>
              <a:ext cx="756747" cy="764568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254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ihandform 30"/>
            <p:cNvSpPr/>
            <p:nvPr/>
          </p:nvSpPr>
          <p:spPr>
            <a:xfrm>
              <a:off x="5573344" y="5275829"/>
              <a:ext cx="1991497" cy="764568"/>
            </a:xfrm>
            <a:custGeom>
              <a:avLst/>
              <a:gdLst>
                <a:gd name="connsiteX0" fmla="*/ 0 w 925595"/>
                <a:gd name="connsiteY0" fmla="*/ 0 h 764568"/>
                <a:gd name="connsiteX1" fmla="*/ 925595 w 925595"/>
                <a:gd name="connsiteY1" fmla="*/ 0 h 764568"/>
                <a:gd name="connsiteX2" fmla="*/ 925595 w 925595"/>
                <a:gd name="connsiteY2" fmla="*/ 764568 h 764568"/>
                <a:gd name="connsiteX3" fmla="*/ 0 w 925595"/>
                <a:gd name="connsiteY3" fmla="*/ 764568 h 764568"/>
                <a:gd name="connsiteX4" fmla="*/ 0 w 925595"/>
                <a:gd name="connsiteY4" fmla="*/ 0 h 76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595" h="764568">
                  <a:moveTo>
                    <a:pt x="0" y="0"/>
                  </a:moveTo>
                  <a:lnTo>
                    <a:pt x="925595" y="0"/>
                  </a:lnTo>
                  <a:lnTo>
                    <a:pt x="925595" y="764568"/>
                  </a:lnTo>
                  <a:lnTo>
                    <a:pt x="0" y="7645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0" rIns="4191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smtClean="0">
                  <a:latin typeface="ScalaSansLF-Regular" panose="02000503020000020003" pitchFamily="2" charset="0"/>
                </a:rPr>
                <a:t>Wahrung </a:t>
              </a:r>
              <a:r>
                <a:rPr lang="de-DE" sz="1200" kern="1200" dirty="0" smtClean="0">
                  <a:latin typeface="ScalaSansLF-Regular" panose="02000503020000020003" pitchFamily="2" charset="0"/>
                </a:rPr>
                <a:t>der Vertraulichkeit</a:t>
              </a:r>
              <a:endParaRPr lang="de-DE" sz="1200" kern="1200" dirty="0">
                <a:latin typeface="ScalaSansLF-Regular" panose="02000503020000020003" pitchFamily="2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6715613" y="3797639"/>
              <a:ext cx="589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 dirty="0" smtClean="0">
                  <a:ln w="0"/>
                  <a:latin typeface="Linear-Antiqua"/>
                </a:rPr>
                <a:t>Klärung</a:t>
              </a:r>
              <a:r>
                <a:rPr lang="de-DE" sz="500" dirty="0" smtClean="0">
                  <a:latin typeface="Linear-Antiqua"/>
                </a:rPr>
                <a:t> – </a:t>
              </a:r>
              <a:br>
                <a:rPr lang="de-DE" sz="500" dirty="0" smtClean="0">
                  <a:latin typeface="Linear-Antiqua"/>
                </a:rPr>
              </a:br>
              <a:r>
                <a:rPr lang="de-DE" sz="500" dirty="0" smtClean="0">
                  <a:ln w="0"/>
                  <a:latin typeface="Linear-Antiqua"/>
                </a:rPr>
                <a:t>Fakten</a:t>
              </a:r>
            </a:p>
            <a:p>
              <a:endParaRPr lang="de-DE" sz="500" dirty="0">
                <a:ln w="0"/>
                <a:latin typeface="Linear-Antiqua"/>
              </a:endParaRPr>
            </a:p>
            <a:p>
              <a:r>
                <a:rPr lang="de-DE" sz="500" dirty="0" smtClean="0">
                  <a:ln w="0"/>
                  <a:latin typeface="Linear-Antiqua"/>
                </a:rPr>
                <a:t>Wegschauen</a:t>
              </a:r>
              <a:endParaRPr lang="de-DE" sz="500" dirty="0">
                <a:ln w="0"/>
                <a:latin typeface="Linear-Antiqua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947468" y="4868124"/>
              <a:ext cx="63951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 dirty="0" smtClean="0">
                  <a:latin typeface="Linear-Antiqua"/>
                </a:rPr>
                <a:t>Schutz</a:t>
              </a:r>
              <a:br>
                <a:rPr lang="de-DE" sz="500" dirty="0" smtClean="0">
                  <a:latin typeface="Linear-Antiqua"/>
                </a:rPr>
              </a:br>
              <a:r>
                <a:rPr lang="de-DE" sz="500" dirty="0" smtClean="0">
                  <a:latin typeface="Linear-Antiqua"/>
                </a:rPr>
                <a:t/>
              </a:r>
              <a:br>
                <a:rPr lang="de-DE" sz="500" dirty="0" smtClean="0">
                  <a:latin typeface="Linear-Antiqua"/>
                </a:rPr>
              </a:br>
              <a:r>
                <a:rPr lang="de-DE" sz="500" dirty="0" smtClean="0">
                  <a:latin typeface="Linear-Antiqua"/>
                </a:rPr>
                <a:t>Vergeltungs-</a:t>
              </a:r>
              <a:br>
                <a:rPr lang="de-DE" sz="500" dirty="0" smtClean="0">
                  <a:latin typeface="Linear-Antiqua"/>
                </a:rPr>
              </a:br>
              <a:r>
                <a:rPr lang="de-DE" sz="500" dirty="0" smtClean="0">
                  <a:latin typeface="Linear-Antiqua"/>
                </a:rPr>
                <a:t>maßnahmen</a:t>
              </a:r>
              <a:br>
                <a:rPr lang="de-DE" sz="500" dirty="0" smtClean="0">
                  <a:latin typeface="Linear-Antiqua"/>
                </a:rPr>
              </a:br>
              <a:endParaRPr lang="de-DE" sz="500" dirty="0">
                <a:latin typeface="Linear-Antiqua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614284" y="5564561"/>
              <a:ext cx="701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 dirty="0" smtClean="0">
                  <a:latin typeface="Linear-Antiqua"/>
                </a:rPr>
                <a:t>Vertrauen</a:t>
              </a:r>
              <a:br>
                <a:rPr lang="de-DE" sz="500" dirty="0" smtClean="0">
                  <a:latin typeface="Linear-Antiqua"/>
                </a:rPr>
              </a:br>
              <a:endParaRPr lang="de-DE" sz="500" dirty="0" smtClean="0">
                <a:latin typeface="Linear-Antiqua"/>
              </a:endParaRPr>
            </a:p>
            <a:p>
              <a:endParaRPr lang="de-DE" sz="500" dirty="0">
                <a:latin typeface="Linear-Antiqua"/>
              </a:endParaRPr>
            </a:p>
            <a:p>
              <a:r>
                <a:rPr lang="de-DE" sz="500" dirty="0" smtClean="0">
                  <a:latin typeface="Linear-Antiqua"/>
                </a:rPr>
                <a:t>Enttäuschung</a:t>
              </a:r>
              <a:endParaRPr lang="de-DE" sz="500" dirty="0">
                <a:latin typeface="Linear-Antiqua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938994" y="2791081"/>
              <a:ext cx="773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 dirty="0" smtClean="0">
                  <a:latin typeface="Linear-Antiqua"/>
                </a:rPr>
                <a:t>Klarheit </a:t>
              </a:r>
              <a:br>
                <a:rPr lang="de-DE" sz="500" dirty="0" smtClean="0">
                  <a:latin typeface="Linear-Antiqua"/>
                </a:rPr>
              </a:br>
              <a:r>
                <a:rPr lang="de-DE" sz="500" dirty="0" smtClean="0">
                  <a:latin typeface="Linear-Antiqua"/>
                </a:rPr>
                <a:t>bringen</a:t>
              </a:r>
            </a:p>
            <a:p>
              <a:endParaRPr lang="de-DE" sz="500" dirty="0">
                <a:latin typeface="Linear-Antiqua"/>
              </a:endParaRPr>
            </a:p>
            <a:p>
              <a:r>
                <a:rPr lang="de-DE" sz="500" dirty="0" smtClean="0">
                  <a:latin typeface="Linear-Antiqua"/>
                </a:rPr>
                <a:t>Verdunkelung</a:t>
              </a:r>
              <a:endParaRPr lang="de-DE" sz="500" dirty="0">
                <a:latin typeface="Linear-Antiqua"/>
              </a:endParaRP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01" y="4531535"/>
            <a:ext cx="2767732" cy="156198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1291" y="6061874"/>
            <a:ext cx="662497" cy="662497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8676190" y="6416593"/>
            <a:ext cx="251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3366FF"/>
                </a:solidFill>
                <a:latin typeface="ScalaSansLF-Regular" panose="02000503020000020003" pitchFamily="2" charset="0"/>
              </a:rPr>
              <a:t>Verwenden Sie den QR-Code</a:t>
            </a:r>
            <a:endParaRPr lang="de-DE" sz="1400" dirty="0">
              <a:solidFill>
                <a:srgbClr val="3366FF"/>
              </a:solidFill>
              <a:latin typeface="ScalaSansLF-Regular" panose="02000503020000020003" pitchFamily="2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6190" y="2838411"/>
            <a:ext cx="3496659" cy="19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Breitbild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Linear-Antiqua</vt:lpstr>
      <vt:lpstr>ScalaSansLF-Regular</vt:lpstr>
      <vt:lpstr>Wingdings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Kahlhofer, Tanja</dc:creator>
  <cp:lastModifiedBy>Kahlhofer, Tanja</cp:lastModifiedBy>
  <cp:revision>70</cp:revision>
  <cp:lastPrinted>2023-04-26T08:58:05Z</cp:lastPrinted>
  <dcterms:created xsi:type="dcterms:W3CDTF">2022-12-19T08:53:02Z</dcterms:created>
  <dcterms:modified xsi:type="dcterms:W3CDTF">2023-04-26T09:07:20Z</dcterms:modified>
</cp:coreProperties>
</file>